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Bangers"/>
      <p:regular r:id="rId16"/>
    </p:embeddedFont>
    <p:embeddedFont>
      <p:font typeface="Average"/>
      <p:regular r:id="rId17"/>
    </p:embeddedFont>
    <p:embeddedFont>
      <p:font typeface="Oswald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Average-regular.fntdata"/><Relationship Id="rId16" Type="http://schemas.openxmlformats.org/officeDocument/2006/relationships/font" Target="fonts/Bangers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swald-bold.fntdata"/><Relationship Id="rId6" Type="http://schemas.openxmlformats.org/officeDocument/2006/relationships/slide" Target="slides/slide1.xml"/><Relationship Id="rId18" Type="http://schemas.openxmlformats.org/officeDocument/2006/relationships/font" Target="fonts/Oswa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80f9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80f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d8f6fb02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6d8f6fb02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d76d95c51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6d76d95c5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80f91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80f9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80f91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80f9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d76d95c51_0_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d76d95c5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6f980f91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c6f980f9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d8f6fb024_0_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d8f6fb02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d8f6fb024_0_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d8f6fb02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6f980f91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c6f980f9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jpg"/><Relationship Id="rId4" Type="http://schemas.openxmlformats.org/officeDocument/2006/relationships/image" Target="../media/image4.jpg"/><Relationship Id="rId5" Type="http://schemas.openxmlformats.org/officeDocument/2006/relationships/image" Target="../media/image27.png"/><Relationship Id="rId6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jpg"/><Relationship Id="rId10" Type="http://schemas.openxmlformats.org/officeDocument/2006/relationships/image" Target="../media/image10.jpg"/><Relationship Id="rId13" Type="http://schemas.openxmlformats.org/officeDocument/2006/relationships/image" Target="../media/image20.jpg"/><Relationship Id="rId1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1.jpg"/><Relationship Id="rId9" Type="http://schemas.openxmlformats.org/officeDocument/2006/relationships/image" Target="../media/image16.jpg"/><Relationship Id="rId14" Type="http://schemas.openxmlformats.org/officeDocument/2006/relationships/image" Target="../media/image22.png"/><Relationship Id="rId5" Type="http://schemas.openxmlformats.org/officeDocument/2006/relationships/image" Target="../media/image12.jpg"/><Relationship Id="rId6" Type="http://schemas.openxmlformats.org/officeDocument/2006/relationships/image" Target="../media/image13.jpg"/><Relationship Id="rId7" Type="http://schemas.openxmlformats.org/officeDocument/2006/relationships/image" Target="../media/image14.jpg"/><Relationship Id="rId8" Type="http://schemas.openxmlformats.org/officeDocument/2006/relationships/image" Target="../media/image1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Relationship Id="rId5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png"/><Relationship Id="rId10" Type="http://schemas.openxmlformats.org/officeDocument/2006/relationships/image" Target="../media/image10.jpg"/><Relationship Id="rId1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1.jpg"/><Relationship Id="rId9" Type="http://schemas.openxmlformats.org/officeDocument/2006/relationships/image" Target="../media/image16.jpg"/><Relationship Id="rId5" Type="http://schemas.openxmlformats.org/officeDocument/2006/relationships/image" Target="../media/image12.jpg"/><Relationship Id="rId6" Type="http://schemas.openxmlformats.org/officeDocument/2006/relationships/image" Target="../media/image13.jpg"/><Relationship Id="rId7" Type="http://schemas.openxmlformats.org/officeDocument/2006/relationships/image" Target="../media/image14.jpg"/><Relationship Id="rId8" Type="http://schemas.openxmlformats.org/officeDocument/2006/relationships/image" Target="../media/image1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 Final Project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January 15, 2020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Quy, Justin, Rafael, Sunny</a:t>
            </a:r>
            <a:endParaRPr/>
          </a:p>
        </p:txBody>
      </p:sp>
      <p:grpSp>
        <p:nvGrpSpPr>
          <p:cNvPr id="61" name="Google Shape;61;p13"/>
          <p:cNvGrpSpPr/>
          <p:nvPr/>
        </p:nvGrpSpPr>
        <p:grpSpPr>
          <a:xfrm>
            <a:off x="3857625" y="369175"/>
            <a:ext cx="1428750" cy="1428750"/>
            <a:chOff x="372925" y="741250"/>
            <a:chExt cx="1428750" cy="1428750"/>
          </a:xfrm>
        </p:grpSpPr>
        <p:pic>
          <p:nvPicPr>
            <p:cNvPr id="62" name="Google Shape;62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2925" y="741250"/>
              <a:ext cx="1428750" cy="1428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Google Shape;63;p13"/>
            <p:cNvSpPr/>
            <p:nvPr/>
          </p:nvSpPr>
          <p:spPr>
            <a:xfrm>
              <a:off x="822575" y="1268525"/>
              <a:ext cx="743400" cy="277500"/>
            </a:xfrm>
            <a:prstGeom prst="rect">
              <a:avLst/>
            </a:prstGeom>
            <a:solidFill>
              <a:srgbClr val="FF5A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800">
                  <a:solidFill>
                    <a:srgbClr val="FFFFFF"/>
                  </a:solidFill>
                  <a:latin typeface="Bangers"/>
                  <a:ea typeface="Bangers"/>
                  <a:cs typeface="Bangers"/>
                  <a:sym typeface="Bangers"/>
                </a:rPr>
                <a:t>UFC</a:t>
              </a:r>
              <a:endParaRPr b="1" sz="28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>
            <p:ph idx="4294967295"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Team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3">
            <a:alphaModFix/>
          </a:blip>
          <a:srcRect b="0" l="16675" r="16675" t="0"/>
          <a:stretch/>
        </p:blipFill>
        <p:spPr>
          <a:xfrm>
            <a:off x="4485943" y="1399241"/>
            <a:ext cx="2115300" cy="2115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5350" y="1399253"/>
            <a:ext cx="2115300" cy="2115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 rotWithShape="1">
          <a:blip r:embed="rId5">
            <a:alphaModFix/>
          </a:blip>
          <a:srcRect b="0" l="7286" r="7286" t="0"/>
          <a:stretch/>
        </p:blipFill>
        <p:spPr>
          <a:xfrm>
            <a:off x="2370640" y="1399241"/>
            <a:ext cx="2115300" cy="2115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1246" y="1378975"/>
            <a:ext cx="2287403" cy="215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490250" y="526350"/>
            <a:ext cx="75204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/>
              <a:t>Project objective: </a:t>
            </a:r>
            <a:endParaRPr b="1"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Utilize machine learning library to create a</a:t>
            </a:r>
            <a:r>
              <a:rPr lang="en" sz="3600"/>
              <a:t> tool to predict outcome of UFC fights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Tools Used: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SciKit-Learn, Pandas, &amp; Matplotlib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666666"/>
              </a:solidFill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 rotWithShape="1">
          <a:blip r:embed="rId3">
            <a:alphaModFix/>
          </a:blip>
          <a:srcRect b="0" l="48312" r="0" t="0"/>
          <a:stretch/>
        </p:blipFill>
        <p:spPr>
          <a:xfrm rot="10800000">
            <a:off x="8120181" y="2740775"/>
            <a:ext cx="1020800" cy="197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 rotWithShape="1">
          <a:blip r:embed="rId3">
            <a:alphaModFix/>
          </a:blip>
          <a:srcRect b="0" l="0" r="47865" t="0"/>
          <a:stretch/>
        </p:blipFill>
        <p:spPr>
          <a:xfrm>
            <a:off x="8123200" y="238475"/>
            <a:ext cx="1020800" cy="195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grpSp>
        <p:nvGrpSpPr>
          <p:cNvPr id="86" name="Google Shape;86;p16"/>
          <p:cNvGrpSpPr/>
          <p:nvPr/>
        </p:nvGrpSpPr>
        <p:grpSpPr>
          <a:xfrm>
            <a:off x="279533" y="1304875"/>
            <a:ext cx="1993514" cy="3416400"/>
            <a:chOff x="431925" y="1304875"/>
            <a:chExt cx="2628925" cy="3416400"/>
          </a:xfrm>
        </p:grpSpPr>
        <p:sp>
          <p:nvSpPr>
            <p:cNvPr id="87" name="Google Shape;87;p16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6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16"/>
          <p:cNvSpPr txBox="1"/>
          <p:nvPr>
            <p:ph idx="4294967295" type="body"/>
          </p:nvPr>
        </p:nvSpPr>
        <p:spPr>
          <a:xfrm>
            <a:off x="279525" y="1304875"/>
            <a:ext cx="19962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Step 1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90" name="Google Shape;90;p16"/>
          <p:cNvGrpSpPr/>
          <p:nvPr/>
        </p:nvGrpSpPr>
        <p:grpSpPr>
          <a:xfrm>
            <a:off x="2469902" y="1304875"/>
            <a:ext cx="1996225" cy="3416400"/>
            <a:chOff x="3320450" y="1304875"/>
            <a:chExt cx="2632500" cy="3416400"/>
          </a:xfrm>
        </p:grpSpPr>
        <p:sp>
          <p:nvSpPr>
            <p:cNvPr id="91" name="Google Shape;91;p16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6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16"/>
          <p:cNvSpPr txBox="1"/>
          <p:nvPr>
            <p:ph idx="4294967295" type="body"/>
          </p:nvPr>
        </p:nvSpPr>
        <p:spPr>
          <a:xfrm>
            <a:off x="2469900" y="1304875"/>
            <a:ext cx="19962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Step 2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94" name="Google Shape;94;p16"/>
          <p:cNvGrpSpPr/>
          <p:nvPr/>
        </p:nvGrpSpPr>
        <p:grpSpPr>
          <a:xfrm>
            <a:off x="4662981" y="1304875"/>
            <a:ext cx="1996225" cy="3416400"/>
            <a:chOff x="6212550" y="1304875"/>
            <a:chExt cx="2632500" cy="3416400"/>
          </a:xfrm>
        </p:grpSpPr>
        <p:sp>
          <p:nvSpPr>
            <p:cNvPr id="95" name="Google Shape;95;p16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6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16"/>
          <p:cNvSpPr txBox="1"/>
          <p:nvPr>
            <p:ph idx="4294967295" type="body"/>
          </p:nvPr>
        </p:nvSpPr>
        <p:spPr>
          <a:xfrm>
            <a:off x="4662975" y="1304875"/>
            <a:ext cx="19962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Step 3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971" y="1938313"/>
            <a:ext cx="1194626" cy="4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0450" y="2455446"/>
            <a:ext cx="671675" cy="23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/>
          <p:nvPr>
            <p:ph idx="4294967295" type="body"/>
          </p:nvPr>
        </p:nvSpPr>
        <p:spPr>
          <a:xfrm>
            <a:off x="279675" y="3235075"/>
            <a:ext cx="1993500" cy="14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Clean dataset from Kaggle to convert all strings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Eliminate unnecessary variables &amp; organize df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01" name="Google Shape;10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7812" y="1944521"/>
            <a:ext cx="1420401" cy="76465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/>
          <p:nvPr>
            <p:ph idx="4294967295" type="body"/>
          </p:nvPr>
        </p:nvSpPr>
        <p:spPr>
          <a:xfrm>
            <a:off x="2510275" y="3024075"/>
            <a:ext cx="1955700" cy="16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Identify relevant features to be used for ML training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Build via various models: Logistic Regression at first, then we explored </a:t>
            </a:r>
            <a:r>
              <a:rPr lang="en" sz="1200"/>
              <a:t>Decision</a:t>
            </a:r>
            <a:r>
              <a:rPr lang="en" sz="1200"/>
              <a:t> Tree &amp; Random Forest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7575" y="1964463"/>
            <a:ext cx="967025" cy="9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 txBox="1"/>
          <p:nvPr>
            <p:ph idx="4294967295" type="body"/>
          </p:nvPr>
        </p:nvSpPr>
        <p:spPr>
          <a:xfrm>
            <a:off x="4784250" y="3289750"/>
            <a:ext cx="1730100" cy="13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Ensure fit &amp; accuracy of model by comparing predictions vs. actual results (test)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grpSp>
        <p:nvGrpSpPr>
          <p:cNvPr id="105" name="Google Shape;105;p16"/>
          <p:cNvGrpSpPr/>
          <p:nvPr/>
        </p:nvGrpSpPr>
        <p:grpSpPr>
          <a:xfrm>
            <a:off x="6856056" y="1304875"/>
            <a:ext cx="1996225" cy="3416400"/>
            <a:chOff x="6212550" y="1304875"/>
            <a:chExt cx="2632500" cy="3416400"/>
          </a:xfrm>
        </p:grpSpPr>
        <p:sp>
          <p:nvSpPr>
            <p:cNvPr id="106" name="Google Shape;106;p16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6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Google Shape;108;p16"/>
          <p:cNvSpPr txBox="1"/>
          <p:nvPr>
            <p:ph idx="4294967295" type="body"/>
          </p:nvPr>
        </p:nvSpPr>
        <p:spPr>
          <a:xfrm>
            <a:off x="6856050" y="1304875"/>
            <a:ext cx="19962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Step 4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9" name="Google Shape;109;p16"/>
          <p:cNvSpPr txBox="1"/>
          <p:nvPr>
            <p:ph idx="4294967295" type="body"/>
          </p:nvPr>
        </p:nvSpPr>
        <p:spPr>
          <a:xfrm>
            <a:off x="6971350" y="3235075"/>
            <a:ext cx="1730100" cy="14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Rinse &amp; Repeat Step 2 &amp; Step 3 until accuracy is at an acceptable rate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69289" y="1964464"/>
            <a:ext cx="967025" cy="9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490250" y="526350"/>
            <a:ext cx="75204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/>
              <a:t>Our Model’s Features</a:t>
            </a:r>
            <a:endParaRPr sz="3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rgbClr val="666666"/>
              </a:solidFill>
            </a:endParaRPr>
          </a:p>
        </p:txBody>
      </p:sp>
      <p:pic>
        <p:nvPicPr>
          <p:cNvPr id="116" name="Google Shape;116;p17"/>
          <p:cNvPicPr preferRelativeResize="0"/>
          <p:nvPr/>
        </p:nvPicPr>
        <p:blipFill rotWithShape="1">
          <a:blip r:embed="rId3">
            <a:alphaModFix/>
          </a:blip>
          <a:srcRect b="0" l="24362" r="0" t="0"/>
          <a:stretch/>
        </p:blipFill>
        <p:spPr>
          <a:xfrm>
            <a:off x="526329" y="2187774"/>
            <a:ext cx="819600" cy="812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 rotWithShape="1">
          <a:blip r:embed="rId4">
            <a:alphaModFix/>
          </a:blip>
          <a:srcRect b="10337" l="30756" r="19499" t="15561"/>
          <a:stretch/>
        </p:blipFill>
        <p:spPr>
          <a:xfrm>
            <a:off x="1814605" y="2187774"/>
            <a:ext cx="819600" cy="812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 rotWithShape="1">
          <a:blip r:embed="rId5">
            <a:alphaModFix/>
          </a:blip>
          <a:srcRect b="17355" l="12773" r="31664" t="0"/>
          <a:stretch/>
        </p:blipFill>
        <p:spPr>
          <a:xfrm>
            <a:off x="3102881" y="2187774"/>
            <a:ext cx="819600" cy="812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 rotWithShape="1">
          <a:blip r:embed="rId6">
            <a:alphaModFix/>
          </a:blip>
          <a:srcRect b="0" l="31199" r="6163" t="37884"/>
          <a:stretch/>
        </p:blipFill>
        <p:spPr>
          <a:xfrm>
            <a:off x="4391157" y="2187774"/>
            <a:ext cx="819600" cy="812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 rotWithShape="1">
          <a:blip r:embed="rId7">
            <a:alphaModFix/>
          </a:blip>
          <a:srcRect b="7081" l="33052" r="18226" t="7081"/>
          <a:stretch/>
        </p:blipFill>
        <p:spPr>
          <a:xfrm>
            <a:off x="526336" y="3622645"/>
            <a:ext cx="819600" cy="812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 rotWithShape="1">
          <a:blip r:embed="rId8">
            <a:alphaModFix/>
          </a:blip>
          <a:srcRect b="0" l="45291" r="-2019" t="0"/>
          <a:stretch/>
        </p:blipFill>
        <p:spPr>
          <a:xfrm>
            <a:off x="1814610" y="3622645"/>
            <a:ext cx="819600" cy="812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 rotWithShape="1">
          <a:blip r:embed="rId9">
            <a:alphaModFix/>
          </a:blip>
          <a:srcRect b="28752" l="52964" r="8233" t="7124"/>
          <a:stretch/>
        </p:blipFill>
        <p:spPr>
          <a:xfrm>
            <a:off x="3102884" y="3622645"/>
            <a:ext cx="819600" cy="812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3" name="Google Shape;123;p17"/>
          <p:cNvSpPr txBox="1"/>
          <p:nvPr/>
        </p:nvSpPr>
        <p:spPr>
          <a:xfrm>
            <a:off x="586834" y="3015568"/>
            <a:ext cx="6834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latin typeface="Average"/>
                <a:ea typeface="Average"/>
                <a:cs typeface="Average"/>
                <a:sym typeface="Average"/>
              </a:rPr>
              <a:t>Head Strikes</a:t>
            </a:r>
            <a:endParaRPr b="1" i="1" sz="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8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4" name="Google Shape;124;p17"/>
          <p:cNvSpPr txBox="1"/>
          <p:nvPr/>
        </p:nvSpPr>
        <p:spPr>
          <a:xfrm>
            <a:off x="1882754" y="3021615"/>
            <a:ext cx="6834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latin typeface="Average"/>
                <a:ea typeface="Average"/>
                <a:cs typeface="Average"/>
                <a:sym typeface="Average"/>
              </a:rPr>
              <a:t>Body </a:t>
            </a:r>
            <a:r>
              <a:rPr b="1" i="1" lang="en" sz="800">
                <a:latin typeface="Average"/>
                <a:ea typeface="Average"/>
                <a:cs typeface="Average"/>
                <a:sym typeface="Average"/>
              </a:rPr>
              <a:t>Strikes</a:t>
            </a:r>
            <a:endParaRPr b="1" i="1" sz="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8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5" name="Google Shape;125;p17"/>
          <p:cNvSpPr txBox="1"/>
          <p:nvPr/>
        </p:nvSpPr>
        <p:spPr>
          <a:xfrm>
            <a:off x="3171028" y="3021608"/>
            <a:ext cx="6834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latin typeface="Average"/>
                <a:ea typeface="Average"/>
                <a:cs typeface="Average"/>
                <a:sym typeface="Average"/>
              </a:rPr>
              <a:t>Clinches</a:t>
            </a:r>
            <a:endParaRPr b="1" i="1" sz="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8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6" name="Google Shape;126;p17"/>
          <p:cNvSpPr txBox="1"/>
          <p:nvPr/>
        </p:nvSpPr>
        <p:spPr>
          <a:xfrm>
            <a:off x="4459302" y="3021623"/>
            <a:ext cx="6834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latin typeface="Average"/>
                <a:ea typeface="Average"/>
                <a:cs typeface="Average"/>
                <a:sym typeface="Average"/>
              </a:rPr>
              <a:t>Leg Strikes</a:t>
            </a:r>
            <a:endParaRPr b="1" i="1" sz="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8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490250" y="4435343"/>
            <a:ext cx="7797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latin typeface="Average"/>
                <a:ea typeface="Average"/>
                <a:cs typeface="Average"/>
                <a:sym typeface="Average"/>
              </a:rPr>
              <a:t>Ground &amp; Pounds</a:t>
            </a:r>
            <a:endParaRPr b="1" i="1" sz="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8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28" name="Google Shape;128;p17"/>
          <p:cNvPicPr preferRelativeResize="0"/>
          <p:nvPr/>
        </p:nvPicPr>
        <p:blipFill rotWithShape="1">
          <a:blip r:embed="rId10">
            <a:alphaModFix/>
          </a:blip>
          <a:srcRect b="0" l="0" r="33682" t="0"/>
          <a:stretch/>
        </p:blipFill>
        <p:spPr>
          <a:xfrm>
            <a:off x="4391158" y="3622645"/>
            <a:ext cx="819600" cy="812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9" name="Google Shape;129;p17"/>
          <p:cNvSpPr txBox="1"/>
          <p:nvPr/>
        </p:nvSpPr>
        <p:spPr>
          <a:xfrm>
            <a:off x="1834492" y="4456484"/>
            <a:ext cx="7797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latin typeface="Average"/>
                <a:ea typeface="Average"/>
                <a:cs typeface="Average"/>
                <a:sym typeface="Average"/>
              </a:rPr>
              <a:t>Submissions</a:t>
            </a:r>
            <a:endParaRPr b="1" i="1" sz="8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3122765" y="4456499"/>
            <a:ext cx="7797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latin typeface="Average"/>
                <a:ea typeface="Average"/>
                <a:cs typeface="Average"/>
                <a:sym typeface="Average"/>
              </a:rPr>
              <a:t>Knockdowns</a:t>
            </a:r>
            <a:endParaRPr b="1" i="1" sz="8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4411039" y="4456484"/>
            <a:ext cx="7797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latin typeface="Average"/>
                <a:ea typeface="Average"/>
                <a:cs typeface="Average"/>
                <a:sym typeface="Average"/>
              </a:rPr>
              <a:t>Takedowns</a:t>
            </a:r>
            <a:endParaRPr b="1" i="1" sz="8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2" name="Google Shape;132;p17"/>
          <p:cNvSpPr txBox="1"/>
          <p:nvPr>
            <p:ph type="title"/>
          </p:nvPr>
        </p:nvSpPr>
        <p:spPr>
          <a:xfrm>
            <a:off x="1270225" y="1443525"/>
            <a:ext cx="30639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69138"/>
                </a:solidFill>
              </a:rPr>
              <a:t>Match Data</a:t>
            </a:r>
            <a:endParaRPr sz="2000">
              <a:solidFill>
                <a:srgbClr val="E69138"/>
              </a:solidFill>
            </a:endParaRPr>
          </a:p>
        </p:txBody>
      </p:sp>
      <p:sp>
        <p:nvSpPr>
          <p:cNvPr id="133" name="Google Shape;133;p17"/>
          <p:cNvSpPr txBox="1"/>
          <p:nvPr>
            <p:ph type="title"/>
          </p:nvPr>
        </p:nvSpPr>
        <p:spPr>
          <a:xfrm>
            <a:off x="5862500" y="1443525"/>
            <a:ext cx="30639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69138"/>
                </a:solidFill>
              </a:rPr>
              <a:t>Fighter</a:t>
            </a:r>
            <a:r>
              <a:rPr b="1" lang="en" sz="2000">
                <a:solidFill>
                  <a:srgbClr val="E69138"/>
                </a:solidFill>
              </a:rPr>
              <a:t> Data</a:t>
            </a:r>
            <a:endParaRPr sz="2000">
              <a:solidFill>
                <a:srgbClr val="E69138"/>
              </a:solidFill>
            </a:endParaRPr>
          </a:p>
        </p:txBody>
      </p:sp>
      <p:pic>
        <p:nvPicPr>
          <p:cNvPr id="134" name="Google Shape;134;p17"/>
          <p:cNvPicPr preferRelativeResize="0"/>
          <p:nvPr/>
        </p:nvPicPr>
        <p:blipFill rotWithShape="1">
          <a:blip r:embed="rId11">
            <a:alphaModFix/>
          </a:blip>
          <a:srcRect b="0" l="16143" r="16143" t="0"/>
          <a:stretch/>
        </p:blipFill>
        <p:spPr>
          <a:xfrm>
            <a:off x="6234504" y="2187774"/>
            <a:ext cx="819600" cy="812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5" name="Google Shape;135;p17"/>
          <p:cNvSpPr txBox="1"/>
          <p:nvPr/>
        </p:nvSpPr>
        <p:spPr>
          <a:xfrm>
            <a:off x="6295009" y="3015568"/>
            <a:ext cx="6834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latin typeface="Average"/>
                <a:ea typeface="Average"/>
                <a:cs typeface="Average"/>
                <a:sym typeface="Average"/>
              </a:rPr>
              <a:t>Height</a:t>
            </a:r>
            <a:endParaRPr b="1" i="1" sz="8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36" name="Google Shape;136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293271" y="2230066"/>
            <a:ext cx="1568700" cy="728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7" name="Google Shape;137;p17"/>
          <p:cNvSpPr txBox="1"/>
          <p:nvPr/>
        </p:nvSpPr>
        <p:spPr>
          <a:xfrm>
            <a:off x="7735934" y="3015568"/>
            <a:ext cx="6834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latin typeface="Average"/>
                <a:ea typeface="Average"/>
                <a:cs typeface="Average"/>
                <a:sym typeface="Average"/>
              </a:rPr>
              <a:t>Reach</a:t>
            </a:r>
            <a:endParaRPr b="1" i="1" sz="8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38" name="Google Shape;138;p17"/>
          <p:cNvPicPr preferRelativeResize="0"/>
          <p:nvPr/>
        </p:nvPicPr>
        <p:blipFill rotWithShape="1">
          <a:blip r:embed="rId13">
            <a:alphaModFix/>
          </a:blip>
          <a:srcRect b="0" l="16384" r="16384" t="0"/>
          <a:stretch/>
        </p:blipFill>
        <p:spPr>
          <a:xfrm>
            <a:off x="7096354" y="3515649"/>
            <a:ext cx="819600" cy="812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9" name="Google Shape;139;p17"/>
          <p:cNvSpPr txBox="1"/>
          <p:nvPr/>
        </p:nvSpPr>
        <p:spPr>
          <a:xfrm>
            <a:off x="7156859" y="4343443"/>
            <a:ext cx="6834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latin typeface="Average"/>
                <a:ea typeface="Average"/>
                <a:cs typeface="Average"/>
                <a:sym typeface="Average"/>
              </a:rPr>
              <a:t>Age</a:t>
            </a:r>
            <a:endParaRPr b="1" i="1" sz="8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40" name="Google Shape;140;p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118875" y="269870"/>
            <a:ext cx="2391249" cy="1099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/>
          <p:nvPr/>
        </p:nvSpPr>
        <p:spPr>
          <a:xfrm>
            <a:off x="4677700" y="0"/>
            <a:ext cx="44664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6126" y="204650"/>
            <a:ext cx="3999899" cy="3854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75" y="1380025"/>
            <a:ext cx="4135952" cy="274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8"/>
          <p:cNvSpPr txBox="1"/>
          <p:nvPr>
            <p:ph type="title"/>
          </p:nvPr>
        </p:nvSpPr>
        <p:spPr>
          <a:xfrm>
            <a:off x="311700" y="445025"/>
            <a:ext cx="431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Calculating Accuracy</a:t>
            </a:r>
            <a:endParaRPr/>
          </a:p>
        </p:txBody>
      </p:sp>
      <p:sp>
        <p:nvSpPr>
          <p:cNvPr id="149" name="Google Shape;149;p18"/>
          <p:cNvSpPr txBox="1"/>
          <p:nvPr>
            <p:ph idx="1" type="body"/>
          </p:nvPr>
        </p:nvSpPr>
        <p:spPr>
          <a:xfrm>
            <a:off x="311700" y="4192100"/>
            <a:ext cx="39999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*</a:t>
            </a:r>
            <a:r>
              <a:rPr lang="en" sz="1000"/>
              <a:t>We converted results to represent: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 = Red Side Win, 0 = Blue Side Win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150" name="Google Shape;15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9150" y="2433707"/>
            <a:ext cx="376799" cy="37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8"/>
          <p:cNvSpPr txBox="1"/>
          <p:nvPr/>
        </p:nvSpPr>
        <p:spPr>
          <a:xfrm>
            <a:off x="4962825" y="4058975"/>
            <a:ext cx="39999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Average"/>
                <a:ea typeface="Average"/>
                <a:cs typeface="Average"/>
                <a:sym typeface="Average"/>
              </a:rPr>
              <a:t>80% </a:t>
            </a:r>
            <a:r>
              <a:rPr lang="en" sz="1600">
                <a:latin typeface="Average"/>
                <a:ea typeface="Average"/>
                <a:cs typeface="Average"/>
                <a:sym typeface="Average"/>
              </a:rPr>
              <a:t>accuracy using Logistic Regression…</a:t>
            </a:r>
            <a:endParaRPr sz="16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verage"/>
                <a:ea typeface="Average"/>
                <a:cs typeface="Average"/>
                <a:sym typeface="Average"/>
              </a:rPr>
              <a:t>Can we do better?</a:t>
            </a:r>
            <a:endParaRPr sz="1600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/>
          <p:nvPr>
            <p:ph type="title"/>
          </p:nvPr>
        </p:nvSpPr>
        <p:spPr>
          <a:xfrm>
            <a:off x="490250" y="526350"/>
            <a:ext cx="75204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/>
              <a:t>Our New Model’s Features</a:t>
            </a:r>
            <a:endParaRPr sz="3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rgbClr val="666666"/>
              </a:solidFill>
            </a:endParaRPr>
          </a:p>
        </p:txBody>
      </p:sp>
      <p:pic>
        <p:nvPicPr>
          <p:cNvPr id="157" name="Google Shape;157;p19"/>
          <p:cNvPicPr preferRelativeResize="0"/>
          <p:nvPr/>
        </p:nvPicPr>
        <p:blipFill rotWithShape="1">
          <a:blip r:embed="rId3">
            <a:alphaModFix/>
          </a:blip>
          <a:srcRect b="0" l="24362" r="0" t="0"/>
          <a:stretch/>
        </p:blipFill>
        <p:spPr>
          <a:xfrm>
            <a:off x="526329" y="2187774"/>
            <a:ext cx="819600" cy="812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8" name="Google Shape;158;p19"/>
          <p:cNvPicPr preferRelativeResize="0"/>
          <p:nvPr/>
        </p:nvPicPr>
        <p:blipFill rotWithShape="1">
          <a:blip r:embed="rId4">
            <a:alphaModFix/>
          </a:blip>
          <a:srcRect b="10337" l="30756" r="19499" t="15561"/>
          <a:stretch/>
        </p:blipFill>
        <p:spPr>
          <a:xfrm>
            <a:off x="1814605" y="2187774"/>
            <a:ext cx="819600" cy="812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9" name="Google Shape;159;p19"/>
          <p:cNvPicPr preferRelativeResize="0"/>
          <p:nvPr/>
        </p:nvPicPr>
        <p:blipFill rotWithShape="1">
          <a:blip r:embed="rId5">
            <a:alphaModFix/>
          </a:blip>
          <a:srcRect b="17355" l="12773" r="31664" t="0"/>
          <a:stretch/>
        </p:blipFill>
        <p:spPr>
          <a:xfrm>
            <a:off x="3102881" y="2187774"/>
            <a:ext cx="819600" cy="812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0" name="Google Shape;160;p19"/>
          <p:cNvPicPr preferRelativeResize="0"/>
          <p:nvPr/>
        </p:nvPicPr>
        <p:blipFill rotWithShape="1">
          <a:blip r:embed="rId6">
            <a:alphaModFix/>
          </a:blip>
          <a:srcRect b="0" l="31199" r="6163" t="37884"/>
          <a:stretch/>
        </p:blipFill>
        <p:spPr>
          <a:xfrm>
            <a:off x="4391157" y="2187774"/>
            <a:ext cx="819600" cy="812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1" name="Google Shape;161;p19"/>
          <p:cNvPicPr preferRelativeResize="0"/>
          <p:nvPr/>
        </p:nvPicPr>
        <p:blipFill rotWithShape="1">
          <a:blip r:embed="rId7">
            <a:alphaModFix/>
          </a:blip>
          <a:srcRect b="7081" l="33052" r="18226" t="7081"/>
          <a:stretch/>
        </p:blipFill>
        <p:spPr>
          <a:xfrm>
            <a:off x="526336" y="3622645"/>
            <a:ext cx="819600" cy="812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2" name="Google Shape;162;p19"/>
          <p:cNvPicPr preferRelativeResize="0"/>
          <p:nvPr/>
        </p:nvPicPr>
        <p:blipFill rotWithShape="1">
          <a:blip r:embed="rId8">
            <a:alphaModFix/>
          </a:blip>
          <a:srcRect b="0" l="45291" r="-2019" t="0"/>
          <a:stretch/>
        </p:blipFill>
        <p:spPr>
          <a:xfrm>
            <a:off x="1814610" y="3622645"/>
            <a:ext cx="819600" cy="812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3" name="Google Shape;163;p19"/>
          <p:cNvPicPr preferRelativeResize="0"/>
          <p:nvPr/>
        </p:nvPicPr>
        <p:blipFill rotWithShape="1">
          <a:blip r:embed="rId9">
            <a:alphaModFix/>
          </a:blip>
          <a:srcRect b="28752" l="52964" r="8233" t="7124"/>
          <a:stretch/>
        </p:blipFill>
        <p:spPr>
          <a:xfrm>
            <a:off x="3102884" y="3622645"/>
            <a:ext cx="819600" cy="812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4" name="Google Shape;164;p19"/>
          <p:cNvSpPr txBox="1"/>
          <p:nvPr/>
        </p:nvSpPr>
        <p:spPr>
          <a:xfrm>
            <a:off x="546925" y="3015575"/>
            <a:ext cx="8196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latin typeface="Average"/>
                <a:ea typeface="Average"/>
                <a:cs typeface="Average"/>
                <a:sym typeface="Average"/>
              </a:rPr>
              <a:t>Head Strikes</a:t>
            </a:r>
            <a:endParaRPr b="1" i="1" sz="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latin typeface="Average"/>
                <a:ea typeface="Average"/>
                <a:cs typeface="Average"/>
                <a:sym typeface="Average"/>
              </a:rPr>
              <a:t>DIFFERENCE</a:t>
            </a:r>
            <a:endParaRPr b="1" i="1" sz="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8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65" name="Google Shape;165;p19"/>
          <p:cNvSpPr txBox="1"/>
          <p:nvPr/>
        </p:nvSpPr>
        <p:spPr>
          <a:xfrm>
            <a:off x="1748302" y="3021607"/>
            <a:ext cx="8406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latin typeface="Average"/>
                <a:ea typeface="Average"/>
                <a:cs typeface="Average"/>
                <a:sym typeface="Average"/>
              </a:rPr>
              <a:t>Body Strikes</a:t>
            </a:r>
            <a:endParaRPr b="1" i="1" sz="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latin typeface="Average"/>
                <a:ea typeface="Average"/>
                <a:cs typeface="Average"/>
                <a:sym typeface="Average"/>
              </a:rPr>
              <a:t>DIFFERENCE</a:t>
            </a:r>
            <a:endParaRPr b="1" i="1" sz="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8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66" name="Google Shape;166;p19"/>
          <p:cNvSpPr txBox="1"/>
          <p:nvPr/>
        </p:nvSpPr>
        <p:spPr>
          <a:xfrm>
            <a:off x="3104299" y="3021600"/>
            <a:ext cx="8406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latin typeface="Average"/>
                <a:ea typeface="Average"/>
                <a:cs typeface="Average"/>
                <a:sym typeface="Average"/>
              </a:rPr>
              <a:t>Clinches</a:t>
            </a:r>
            <a:endParaRPr b="1" i="1" sz="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latin typeface="Average"/>
                <a:ea typeface="Average"/>
                <a:cs typeface="Average"/>
                <a:sym typeface="Average"/>
              </a:rPr>
              <a:t>DIFFERENCE</a:t>
            </a:r>
            <a:endParaRPr b="1" i="1" sz="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8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67" name="Google Shape;167;p19"/>
          <p:cNvSpPr txBox="1"/>
          <p:nvPr/>
        </p:nvSpPr>
        <p:spPr>
          <a:xfrm>
            <a:off x="4460295" y="3021615"/>
            <a:ext cx="8406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latin typeface="Average"/>
                <a:ea typeface="Average"/>
                <a:cs typeface="Average"/>
                <a:sym typeface="Average"/>
              </a:rPr>
              <a:t>Leg Strikes</a:t>
            </a:r>
            <a:endParaRPr b="1" i="1" sz="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latin typeface="Average"/>
                <a:ea typeface="Average"/>
                <a:cs typeface="Average"/>
                <a:sym typeface="Average"/>
              </a:rPr>
              <a:t>DIFFERENCE</a:t>
            </a:r>
            <a:endParaRPr b="1" i="1" sz="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8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68" name="Google Shape;168;p19"/>
          <p:cNvSpPr txBox="1"/>
          <p:nvPr/>
        </p:nvSpPr>
        <p:spPr>
          <a:xfrm>
            <a:off x="492701" y="4435344"/>
            <a:ext cx="9585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latin typeface="Average"/>
                <a:ea typeface="Average"/>
                <a:cs typeface="Average"/>
                <a:sym typeface="Average"/>
              </a:rPr>
              <a:t>Ground &amp; Pounds</a:t>
            </a:r>
            <a:endParaRPr b="1" i="1" sz="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latin typeface="Average"/>
                <a:ea typeface="Average"/>
                <a:cs typeface="Average"/>
                <a:sym typeface="Average"/>
              </a:rPr>
              <a:t>DIFFERENCE</a:t>
            </a:r>
            <a:endParaRPr b="1" i="1" sz="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8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69" name="Google Shape;169;p19"/>
          <p:cNvPicPr preferRelativeResize="0"/>
          <p:nvPr/>
        </p:nvPicPr>
        <p:blipFill rotWithShape="1">
          <a:blip r:embed="rId10">
            <a:alphaModFix/>
          </a:blip>
          <a:srcRect b="0" l="0" r="33682" t="0"/>
          <a:stretch/>
        </p:blipFill>
        <p:spPr>
          <a:xfrm>
            <a:off x="4391158" y="3622645"/>
            <a:ext cx="819600" cy="812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0" name="Google Shape;170;p19"/>
          <p:cNvSpPr txBox="1"/>
          <p:nvPr/>
        </p:nvSpPr>
        <p:spPr>
          <a:xfrm>
            <a:off x="1765138" y="4456485"/>
            <a:ext cx="9585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latin typeface="Average"/>
                <a:ea typeface="Average"/>
                <a:cs typeface="Average"/>
                <a:sym typeface="Average"/>
              </a:rPr>
              <a:t>Submissions</a:t>
            </a:r>
            <a:endParaRPr b="1" i="1" sz="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latin typeface="Average"/>
                <a:ea typeface="Average"/>
                <a:cs typeface="Average"/>
                <a:sym typeface="Average"/>
              </a:rPr>
              <a:t>DIFFERENCE</a:t>
            </a:r>
            <a:endParaRPr b="1" i="1" sz="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8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1" name="Google Shape;171;p19"/>
          <p:cNvSpPr txBox="1"/>
          <p:nvPr/>
        </p:nvSpPr>
        <p:spPr>
          <a:xfrm>
            <a:off x="2968735" y="4456500"/>
            <a:ext cx="9585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latin typeface="Average"/>
                <a:ea typeface="Average"/>
                <a:cs typeface="Average"/>
                <a:sym typeface="Average"/>
              </a:rPr>
              <a:t>Knockdowns</a:t>
            </a:r>
            <a:endParaRPr b="1" i="1" sz="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latin typeface="Average"/>
                <a:ea typeface="Average"/>
                <a:cs typeface="Average"/>
                <a:sym typeface="Average"/>
              </a:rPr>
              <a:t>DIFFERENCE</a:t>
            </a:r>
            <a:endParaRPr b="1" i="1" sz="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8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2" name="Google Shape;172;p19"/>
          <p:cNvSpPr txBox="1"/>
          <p:nvPr/>
        </p:nvSpPr>
        <p:spPr>
          <a:xfrm>
            <a:off x="4400931" y="4456485"/>
            <a:ext cx="9585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latin typeface="Average"/>
                <a:ea typeface="Average"/>
                <a:cs typeface="Average"/>
                <a:sym typeface="Average"/>
              </a:rPr>
              <a:t>Takedowns</a:t>
            </a:r>
            <a:endParaRPr b="1" i="1" sz="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latin typeface="Average"/>
                <a:ea typeface="Average"/>
                <a:cs typeface="Average"/>
                <a:sym typeface="Average"/>
              </a:rPr>
              <a:t>DIFFERENCE</a:t>
            </a:r>
            <a:endParaRPr b="1" i="1" sz="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8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3" name="Google Shape;173;p19"/>
          <p:cNvSpPr txBox="1"/>
          <p:nvPr>
            <p:ph type="title"/>
          </p:nvPr>
        </p:nvSpPr>
        <p:spPr>
          <a:xfrm>
            <a:off x="1270225" y="1443525"/>
            <a:ext cx="30639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69138"/>
                </a:solidFill>
              </a:rPr>
              <a:t>Match Data</a:t>
            </a:r>
            <a:endParaRPr sz="2000">
              <a:solidFill>
                <a:srgbClr val="E69138"/>
              </a:solidFill>
            </a:endParaRPr>
          </a:p>
        </p:txBody>
      </p:sp>
      <p:pic>
        <p:nvPicPr>
          <p:cNvPr id="174" name="Google Shape;174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816300" y="2571750"/>
            <a:ext cx="3063899" cy="1681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325125" y="3347657"/>
            <a:ext cx="376799" cy="37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/>
          <p:nvPr/>
        </p:nvSpPr>
        <p:spPr>
          <a:xfrm>
            <a:off x="4677700" y="0"/>
            <a:ext cx="44664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0"/>
          <p:cNvSpPr txBox="1"/>
          <p:nvPr>
            <p:ph type="title"/>
          </p:nvPr>
        </p:nvSpPr>
        <p:spPr>
          <a:xfrm>
            <a:off x="311700" y="445025"/>
            <a:ext cx="431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</a:t>
            </a:r>
            <a:r>
              <a:rPr lang="en"/>
              <a:t> Accuracy</a:t>
            </a:r>
            <a:endParaRPr/>
          </a:p>
        </p:txBody>
      </p:sp>
      <p:pic>
        <p:nvPicPr>
          <p:cNvPr id="182" name="Google Shape;18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9150" y="2433707"/>
            <a:ext cx="376799" cy="37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0"/>
          <p:cNvSpPr txBox="1"/>
          <p:nvPr/>
        </p:nvSpPr>
        <p:spPr>
          <a:xfrm>
            <a:off x="5003500" y="3904575"/>
            <a:ext cx="39999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verage"/>
                <a:ea typeface="Average"/>
                <a:cs typeface="Average"/>
                <a:sym typeface="Average"/>
              </a:rPr>
              <a:t>accuracy using “difference” features &amp; Random Forest</a:t>
            </a:r>
            <a:endParaRPr sz="16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84" name="Google Shape;18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250" y="1411375"/>
            <a:ext cx="4164349" cy="220398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0"/>
          <p:cNvSpPr txBox="1"/>
          <p:nvPr/>
        </p:nvSpPr>
        <p:spPr>
          <a:xfrm>
            <a:off x="5806000" y="406650"/>
            <a:ext cx="2209800" cy="1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>
                <a:latin typeface="Average"/>
                <a:ea typeface="Average"/>
                <a:cs typeface="Average"/>
                <a:sym typeface="Average"/>
              </a:rPr>
              <a:t>83% </a:t>
            </a:r>
            <a:endParaRPr sz="8000"/>
          </a:p>
        </p:txBody>
      </p:sp>
      <p:sp>
        <p:nvSpPr>
          <p:cNvPr id="186" name="Google Shape;186;p20"/>
          <p:cNvSpPr txBox="1"/>
          <p:nvPr/>
        </p:nvSpPr>
        <p:spPr>
          <a:xfrm>
            <a:off x="6114700" y="1577550"/>
            <a:ext cx="15924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Average"/>
                <a:ea typeface="Average"/>
                <a:cs typeface="Average"/>
                <a:sym typeface="Average"/>
              </a:rPr>
              <a:t>Training Data</a:t>
            </a:r>
            <a:endParaRPr sz="1200"/>
          </a:p>
        </p:txBody>
      </p:sp>
      <p:sp>
        <p:nvSpPr>
          <p:cNvPr id="187" name="Google Shape;187;p20"/>
          <p:cNvSpPr txBox="1"/>
          <p:nvPr/>
        </p:nvSpPr>
        <p:spPr>
          <a:xfrm>
            <a:off x="5796350" y="2155613"/>
            <a:ext cx="2209800" cy="1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>
                <a:latin typeface="Average"/>
                <a:ea typeface="Average"/>
                <a:cs typeface="Average"/>
                <a:sym typeface="Average"/>
              </a:rPr>
              <a:t>81% </a:t>
            </a:r>
            <a:endParaRPr sz="8000"/>
          </a:p>
        </p:txBody>
      </p:sp>
      <p:sp>
        <p:nvSpPr>
          <p:cNvPr id="188" name="Google Shape;188;p20"/>
          <p:cNvSpPr txBox="1"/>
          <p:nvPr/>
        </p:nvSpPr>
        <p:spPr>
          <a:xfrm>
            <a:off x="6105050" y="3326513"/>
            <a:ext cx="15924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Average"/>
                <a:ea typeface="Average"/>
                <a:cs typeface="Average"/>
                <a:sym typeface="Average"/>
              </a:rPr>
              <a:t>Test</a:t>
            </a:r>
            <a:r>
              <a:rPr b="1" lang="en" sz="1200">
                <a:latin typeface="Average"/>
                <a:ea typeface="Average"/>
                <a:cs typeface="Average"/>
                <a:sym typeface="Average"/>
              </a:rPr>
              <a:t> Data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“Future” Predictions</a:t>
            </a:r>
            <a:endParaRPr/>
          </a:p>
        </p:txBody>
      </p:sp>
      <p:sp>
        <p:nvSpPr>
          <p:cNvPr id="194" name="Google Shape;194;p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Due to our Kaggle dataset ending on June of 2019, we decided to leverage our model to predict 2H 2019 matches… 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95" name="Google Shape;195;p21"/>
          <p:cNvSpPr txBox="1"/>
          <p:nvPr>
            <p:ph idx="2" type="body"/>
          </p:nvPr>
        </p:nvSpPr>
        <p:spPr>
          <a:xfrm>
            <a:off x="4832400" y="1152475"/>
            <a:ext cx="3999900" cy="17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Korean Zombie v. Frankie Edgar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UFC Fight Night 165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96" name="Google Shape;196;p21"/>
          <p:cNvSpPr txBox="1"/>
          <p:nvPr/>
        </p:nvSpPr>
        <p:spPr>
          <a:xfrm>
            <a:off x="4832400" y="2814650"/>
            <a:ext cx="3999900" cy="21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Kamaru Usman</a:t>
            </a:r>
            <a:r>
              <a:rPr b="1" lang="en" sz="19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v. Colby Covington</a:t>
            </a:r>
            <a:endParaRPr b="1" sz="19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UFC 245</a:t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1"/>
          <p:cNvSpPr txBox="1"/>
          <p:nvPr/>
        </p:nvSpPr>
        <p:spPr>
          <a:xfrm>
            <a:off x="4915550" y="1858850"/>
            <a:ext cx="14073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1C232"/>
                </a:solidFill>
                <a:latin typeface="Average"/>
                <a:ea typeface="Average"/>
                <a:cs typeface="Average"/>
                <a:sym typeface="Average"/>
              </a:rPr>
              <a:t>Our Model Prediction</a:t>
            </a:r>
            <a:endParaRPr b="1" sz="1000">
              <a:solidFill>
                <a:srgbClr val="F1C23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1C23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B7B7B7"/>
                </a:solidFill>
                <a:latin typeface="Average"/>
                <a:ea typeface="Average"/>
                <a:cs typeface="Average"/>
                <a:sym typeface="Average"/>
              </a:rPr>
              <a:t>Korean Zombie</a:t>
            </a:r>
            <a:endParaRPr b="1" sz="1000">
              <a:solidFill>
                <a:srgbClr val="B7B7B7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98" name="Google Shape;198;p21"/>
          <p:cNvSpPr txBox="1"/>
          <p:nvPr/>
        </p:nvSpPr>
        <p:spPr>
          <a:xfrm>
            <a:off x="6197725" y="1858850"/>
            <a:ext cx="14073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1C232"/>
                </a:solidFill>
                <a:latin typeface="Average"/>
                <a:ea typeface="Average"/>
                <a:cs typeface="Average"/>
                <a:sym typeface="Average"/>
              </a:rPr>
              <a:t>Vegas Odds</a:t>
            </a:r>
            <a:endParaRPr b="1" sz="1000">
              <a:solidFill>
                <a:srgbClr val="F1C23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1C23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Zombie -170</a:t>
            </a:r>
            <a:endParaRPr b="1" sz="1000">
              <a:solidFill>
                <a:srgbClr val="CCCCCC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Edgar +140</a:t>
            </a:r>
            <a:endParaRPr b="1" sz="1000">
              <a:solidFill>
                <a:srgbClr val="CCCCCC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CCCCCC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99" name="Google Shape;199;p21"/>
          <p:cNvSpPr txBox="1"/>
          <p:nvPr/>
        </p:nvSpPr>
        <p:spPr>
          <a:xfrm>
            <a:off x="7425000" y="1858850"/>
            <a:ext cx="14073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1C232"/>
                </a:solidFill>
                <a:latin typeface="Average"/>
                <a:ea typeface="Average"/>
                <a:cs typeface="Average"/>
                <a:sym typeface="Average"/>
              </a:rPr>
              <a:t>Actual Result</a:t>
            </a:r>
            <a:endParaRPr b="1" sz="1000">
              <a:solidFill>
                <a:srgbClr val="F1C23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1C23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Korean Zombie</a:t>
            </a:r>
            <a:endParaRPr b="1" sz="1000">
              <a:solidFill>
                <a:srgbClr val="CCCCCC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(R1 KO/KTO)</a:t>
            </a:r>
            <a:endParaRPr b="1" sz="1000">
              <a:solidFill>
                <a:srgbClr val="CCCCCC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1C23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0" name="Google Shape;200;p21"/>
          <p:cNvSpPr txBox="1"/>
          <p:nvPr/>
        </p:nvSpPr>
        <p:spPr>
          <a:xfrm>
            <a:off x="4943000" y="3493850"/>
            <a:ext cx="14073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1C232"/>
                </a:solidFill>
                <a:latin typeface="Average"/>
                <a:ea typeface="Average"/>
                <a:cs typeface="Average"/>
                <a:sym typeface="Average"/>
              </a:rPr>
              <a:t>Our Model Prediction</a:t>
            </a:r>
            <a:endParaRPr b="1" sz="1000">
              <a:solidFill>
                <a:srgbClr val="F1C23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1C23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B7B7B7"/>
                </a:solidFill>
                <a:latin typeface="Average"/>
                <a:ea typeface="Average"/>
                <a:cs typeface="Average"/>
                <a:sym typeface="Average"/>
              </a:rPr>
              <a:t>Usman</a:t>
            </a:r>
            <a:endParaRPr b="1" sz="1000">
              <a:solidFill>
                <a:srgbClr val="B7B7B7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1" name="Google Shape;201;p21"/>
          <p:cNvSpPr txBox="1"/>
          <p:nvPr/>
        </p:nvSpPr>
        <p:spPr>
          <a:xfrm>
            <a:off x="6225175" y="3493850"/>
            <a:ext cx="14073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1C232"/>
                </a:solidFill>
                <a:latin typeface="Average"/>
                <a:ea typeface="Average"/>
                <a:cs typeface="Average"/>
                <a:sym typeface="Average"/>
              </a:rPr>
              <a:t>Vegas Odds</a:t>
            </a:r>
            <a:endParaRPr b="1" sz="1000">
              <a:solidFill>
                <a:srgbClr val="F1C23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1C23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Usman -175</a:t>
            </a:r>
            <a:endParaRPr b="1" sz="1000">
              <a:solidFill>
                <a:srgbClr val="CCCCCC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Covington +145</a:t>
            </a:r>
            <a:endParaRPr b="1" sz="1000">
              <a:solidFill>
                <a:srgbClr val="CCCCCC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1C23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1C23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2" name="Google Shape;202;p21"/>
          <p:cNvSpPr txBox="1"/>
          <p:nvPr/>
        </p:nvSpPr>
        <p:spPr>
          <a:xfrm>
            <a:off x="7452450" y="3493850"/>
            <a:ext cx="14073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1C232"/>
                </a:solidFill>
                <a:latin typeface="Average"/>
                <a:ea typeface="Average"/>
                <a:cs typeface="Average"/>
                <a:sym typeface="Average"/>
              </a:rPr>
              <a:t>Actual Result</a:t>
            </a:r>
            <a:endParaRPr b="1" sz="1000">
              <a:solidFill>
                <a:srgbClr val="F1C23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1C23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Usman</a:t>
            </a:r>
            <a:endParaRPr b="1" sz="1000">
              <a:solidFill>
                <a:srgbClr val="CCCCCC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(R5 KO/TKO)</a:t>
            </a:r>
            <a:endParaRPr b="1" sz="1000">
              <a:solidFill>
                <a:srgbClr val="CCCCCC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1C23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1C23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03" name="Google Shape;203;p21"/>
          <p:cNvPicPr preferRelativeResize="0"/>
          <p:nvPr/>
        </p:nvPicPr>
        <p:blipFill rotWithShape="1">
          <a:blip r:embed="rId3">
            <a:alphaModFix/>
          </a:blip>
          <a:srcRect b="38052" l="0" r="0" t="3078"/>
          <a:stretch/>
        </p:blipFill>
        <p:spPr>
          <a:xfrm>
            <a:off x="603200" y="2269475"/>
            <a:ext cx="3210210" cy="1259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1"/>
          <p:cNvPicPr preferRelativeResize="0"/>
          <p:nvPr/>
        </p:nvPicPr>
        <p:blipFill rotWithShape="1">
          <a:blip r:embed="rId4">
            <a:alphaModFix/>
          </a:blip>
          <a:srcRect b="18927" l="0" r="0" t="15304"/>
          <a:stretch/>
        </p:blipFill>
        <p:spPr>
          <a:xfrm>
            <a:off x="603200" y="3529046"/>
            <a:ext cx="3210210" cy="1407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